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7" r:id="rId7"/>
    <p:sldId id="264" r:id="rId8"/>
    <p:sldId id="269" r:id="rId9"/>
    <p:sldId id="263" r:id="rId10"/>
    <p:sldId id="270" r:id="rId11"/>
    <p:sldId id="265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83283"/>
  </p:normalViewPr>
  <p:slideViewPr>
    <p:cSldViewPr snapToGrid="0">
      <p:cViewPr varScale="1">
        <p:scale>
          <a:sx n="94" d="100"/>
          <a:sy n="94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5010F-F665-C844-AD2A-794BCDA86255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EA8FA-6F66-4E44-8E2A-93F82604BF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12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EA8FA-6F66-4E44-8E2A-93F82604BF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70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EA8FA-6F66-4E44-8E2A-93F82604BF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94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Prospective observational study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EA8FA-6F66-4E44-8E2A-93F82604BF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90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I did not so statistical testing for significant differences, I can observe that LD has the highest range of richness, and the common and dominant amount of taxa are comparable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EA8FA-6F66-4E44-8E2A-93F82604BF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72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Difficult to directly compare because I used Hill diversity and Bai et al did not. But it looks like LD has the highest richness, although there is not a significant difference between LD and the other samples. But there is a significant difference in the richness of PH and LH samples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significant difference between dominant, Shannon, or Simpson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Bai et al did not use rarefaction and removed ASVs that have a count less than 5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EA8FA-6F66-4E44-8E2A-93F82604BF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770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p-value from Wilcoxon rank sum test in QIMME </a:t>
            </a:r>
          </a:p>
          <a:p>
            <a:pPr marL="171450" indent="-171450">
              <a:buFontTx/>
              <a:buChar char="-"/>
            </a:pPr>
            <a:r>
              <a:rPr lang="en-US" dirty="0"/>
              <a:t>Made </a:t>
            </a:r>
            <a:r>
              <a:rPr lang="en-US" dirty="0" err="1"/>
              <a:t>pcoa</a:t>
            </a:r>
            <a:r>
              <a:rPr lang="en-US" dirty="0"/>
              <a:t> plots in r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 conclusion from Bai et al: Acute diarrhea has led to alterations in gut community structure and diversity in dogs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EA8FA-6F66-4E44-8E2A-93F82604BF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stacked taxonomy plots were similar between my analysis and Bai et al. analysis. Both agree that </a:t>
            </a:r>
            <a:r>
              <a:rPr lang="en-US" dirty="0" err="1"/>
              <a:t>Bacteroidota</a:t>
            </a:r>
            <a:r>
              <a:rPr lang="en-US" dirty="0"/>
              <a:t> and Proteobacteria are common taxa in the samples. I choose to further investigate these two phylum because </a:t>
            </a:r>
            <a:r>
              <a:rPr lang="en-US" dirty="0" err="1"/>
              <a:t>Bacteroidota</a:t>
            </a:r>
            <a:r>
              <a:rPr lang="en-US" dirty="0"/>
              <a:t> is associated with normal/healthy gut flora, and Proteobacteria is more associated with infection. Based on the bar plots, it looks like there could be a difference in the mean number of these phyla in healthy versus diarrhea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EA8FA-6F66-4E44-8E2A-93F82604BF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792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Bai et al found that Proteobacteria was significantly lower in LD compared to LH (using </a:t>
            </a:r>
            <a:r>
              <a:rPr lang="en-US" dirty="0" err="1"/>
              <a:t>LEFSe</a:t>
            </a:r>
            <a:r>
              <a:rPr lang="en-US" dirty="0"/>
              <a:t> aka linear discriminant analysis) 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Proteobacteria are found in healthy guts, but higher abundances of it are </a:t>
            </a:r>
            <a:r>
              <a:rPr lang="en-US" dirty="0" err="1"/>
              <a:t>asscoaited</a:t>
            </a:r>
            <a:r>
              <a:rPr lang="en-US" dirty="0"/>
              <a:t> with gastrointestinal illness, opportunistic bacteria </a:t>
            </a:r>
          </a:p>
          <a:p>
            <a:pPr marL="171450" indent="-171450">
              <a:buFontTx/>
              <a:buChar char="-"/>
            </a:pPr>
            <a:r>
              <a:rPr lang="en-US" dirty="0"/>
              <a:t>Bai et al found that certain </a:t>
            </a:r>
            <a:r>
              <a:rPr lang="en-US" dirty="0" err="1"/>
              <a:t>genra</a:t>
            </a:r>
            <a:r>
              <a:rPr lang="en-US" dirty="0"/>
              <a:t>  belonging to </a:t>
            </a:r>
            <a:r>
              <a:rPr lang="en-US" dirty="0" err="1"/>
              <a:t>Bacteroidota</a:t>
            </a:r>
            <a:r>
              <a:rPr lang="en-US" dirty="0"/>
              <a:t> was higher in the PH than LH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EA8FA-6F66-4E44-8E2A-93F82604BF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72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EA8FA-6F66-4E44-8E2A-93F82604BF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9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810A-798F-9814-E998-6428FB25C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B2C5AE-B50E-DEA0-5A23-E48348E0A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0E974-9B8B-7603-09EF-6992CDCB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B0B5C-E321-B606-5DDE-1E9956848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C02B1-1888-6589-063E-C696D1BD8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7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C3C7-1058-B003-86EC-958F5A12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EDB977-4D51-3EDF-D0CB-E7E19EB60B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1147F-4713-7610-D89F-E257C63D7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A5626-CB49-5F78-8D3E-9DD33458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C2124-20C6-705F-8B91-44FB14273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087AA3-F8FB-BFB5-A0FA-291CC512A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A7BA5-A115-E8FD-4062-57FC4093A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6C00C-9B7C-7332-BAD6-32EF565AA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A2D34-4E26-B275-F427-143FAE37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64C78-8DE8-23B2-F50A-256CE63F9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6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D596-89AB-AA69-03C1-FD69826E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8E508-A39E-5139-ED25-022155264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79F7A-E801-9AE6-6E25-0A4743DB6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2B982-2087-EB66-2021-DB2FA147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680B2-B468-4000-FE5C-109AB528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15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BD01-FD0B-BD62-5D18-6859C5038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971F9-FF68-602A-1B27-35FF37114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8002B-4308-3673-0431-D9811744D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D94CD-A7D6-717D-764E-522785F7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59580-8646-20AC-9394-5A375B6FC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9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06CD5-1FBE-AB0F-06AD-35B6949D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6C2F6-DB6B-16F4-4622-D6B2BBC469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A9340-E187-EF0E-CC86-B17063BBB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7C91A-3724-1363-722E-C55C0799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5BB65D-64B3-D807-F279-13E9C3F5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FAD3E-9483-4392-5E58-6D873B078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7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A2B8B-6EFE-E3A7-0E6A-E131D88C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FB5BC-1AAC-0D54-1A9D-F3C22366B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91812-1623-527B-E31E-C45C7B997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F741D-7006-1BEF-645B-BAEE56CB2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3BD75-4DFD-688F-4495-1C89A7039B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BF7DD8-85EE-0F46-4861-8E4D020A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B86775-2531-CAD1-225E-1EAB422F6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81052-5C27-BC12-00E2-7096ED74C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749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8B8A-CD0E-8EDF-0DF8-3AE990BF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79E5E-85C7-DBE2-336C-706058796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2358F2-2CC4-EEA2-29F8-8D9408610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AB749-F486-A03A-4CFC-4C066C176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971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A16607-DEEF-07BF-B0D7-182C3314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EB22BD-1A0A-7046-3CE1-F5A138FF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17AE8-371F-CF99-AFCB-C504902E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8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7E26-9825-8034-873A-2B34A452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0781A-CA81-C7F6-78D5-F755B9378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90667A-B8FD-CFAC-AF36-4953C12BD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B8854-E4CD-AB43-EEE7-471A06EFE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C6398-8148-2DF0-A772-28943C22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96199-46F2-7F68-863F-873767E1F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8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A494-FEF2-E1F7-26E0-05A25EE6E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A64B0E-9637-B6F7-A9B8-EE5303C4CE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B7B09-F99F-D17C-3D28-865850565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A53F5-5F91-136C-90DB-23F31C03B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FFE20-1D9B-C963-2D7E-E6B89A89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32B7D-B297-FF75-E07F-1638D483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1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5DF581-56EB-1DEF-C37D-58A21005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FAE8D-EA99-B589-95B1-E5E279746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674D3-74F4-E764-17C6-4DC8238BB3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7751DE-7C36-B34D-942E-76A9375AA984}" type="datetimeFigureOut">
              <a:rPr lang="en-US" smtClean="0"/>
              <a:t>4/30/24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A4550-3290-2ED2-5C92-393982ABA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EE9FD-9F83-7AFC-2AA1-B5F9C15AE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895068-0E09-E944-BAF4-D20F733DF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8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17739F-3331-8143-B0BC-E95DDDF77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666351"/>
            <a:ext cx="10558405" cy="3044335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Investigating the Gut Microbiota of Sick and Healthy dogs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E368F-7442-C607-F7F2-6008BDB8C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708" y="3866064"/>
            <a:ext cx="10558405" cy="2234485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Maya Craig </a:t>
            </a:r>
          </a:p>
          <a:p>
            <a:r>
              <a:rPr lang="en-US">
                <a:solidFill>
                  <a:schemeClr val="bg1"/>
                </a:solidFill>
              </a:rPr>
              <a:t>BIOMI 6300</a:t>
            </a:r>
          </a:p>
        </p:txBody>
      </p:sp>
    </p:spTree>
    <p:extLst>
      <p:ext uri="{BB962C8B-B14F-4D97-AF65-F5344CB8AC3E}">
        <p14:creationId xmlns:p14="http://schemas.microsoft.com/office/powerpoint/2010/main" val="2506681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9C797-8F8F-4393-DB6F-5631CD12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Examining Proteobacteria and </a:t>
            </a:r>
            <a:r>
              <a:rPr lang="en-US" sz="3600" dirty="0" err="1"/>
              <a:t>Bacteroidota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9B2C1-EA62-BC9F-5738-EF35D967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944"/>
            <a:ext cx="6170553" cy="3808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FA2E7-0977-1477-8DBF-5DE46D014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294" y="1473572"/>
            <a:ext cx="6090706" cy="3758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F02092-11CC-B092-2D1E-34FF6F992015}"/>
              </a:ext>
            </a:extLst>
          </p:cNvPr>
          <p:cNvSpPr txBox="1"/>
          <p:nvPr/>
        </p:nvSpPr>
        <p:spPr>
          <a:xfrm>
            <a:off x="0" y="5736537"/>
            <a:ext cx="9840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Looks like there could be a difference of Proteobacteria and </a:t>
            </a:r>
            <a:r>
              <a:rPr lang="en-US" sz="2000" dirty="0" err="1"/>
              <a:t>Bacteroidota</a:t>
            </a:r>
            <a:r>
              <a:rPr lang="en-US" sz="2000" dirty="0"/>
              <a:t> in healthy vs control samples, but statistical analysis is needed to confirm this difference!</a:t>
            </a:r>
          </a:p>
        </p:txBody>
      </p:sp>
    </p:spTree>
    <p:extLst>
      <p:ext uri="{BB962C8B-B14F-4D97-AF65-F5344CB8AC3E}">
        <p14:creationId xmlns:p14="http://schemas.microsoft.com/office/powerpoint/2010/main" val="194507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E4E33-A630-D63F-3B1B-5C37C32CD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00644" y="-213203"/>
            <a:ext cx="12060639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Summary/Conclusions </a:t>
            </a:r>
          </a:p>
        </p:txBody>
      </p:sp>
      <p:pic>
        <p:nvPicPr>
          <p:cNvPr id="5" name="Content Placeholder 4" descr="A dog lying on the floor&#10;&#10;Description automatically generated">
            <a:extLst>
              <a:ext uri="{FF2B5EF4-FFF2-40B4-BE49-F238E27FC236}">
                <a16:creationId xmlns:a16="http://schemas.microsoft.com/office/drawing/2014/main" id="{44B3C382-BDB3-0316-306B-BF0B339B4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8955501" y="3621501"/>
            <a:ext cx="3650027" cy="282297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46B1C-DCEB-5FA0-C245-06887B864AD9}"/>
              </a:ext>
            </a:extLst>
          </p:cNvPr>
          <p:cNvSpPr txBox="1"/>
          <p:nvPr/>
        </p:nvSpPr>
        <p:spPr>
          <a:xfrm>
            <a:off x="0" y="873095"/>
            <a:ext cx="81010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Alpha diversity metrics agree that LD have the highest range of richness, however this differences is not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Bray-Curtis </a:t>
            </a:r>
            <a:r>
              <a:rPr lang="en-US" sz="2400" dirty="0" err="1"/>
              <a:t>PCoA</a:t>
            </a:r>
            <a:r>
              <a:rPr lang="en-US" sz="2400" dirty="0"/>
              <a:t> plots  look somewhat similar, however my analysis and Bai et al disagree on the significance of sample type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Both studies agree on common taxa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Proteobacteria and </a:t>
            </a:r>
            <a:r>
              <a:rPr lang="en-US" sz="2400" dirty="0" err="1"/>
              <a:t>Bacteriodoita</a:t>
            </a:r>
            <a:r>
              <a:rPr lang="en-US" sz="2400" dirty="0"/>
              <a:t> can be further investigating as important Phyla in dog gut health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78128-F92E-4EAB-7E59-0B210E744471}"/>
              </a:ext>
            </a:extLst>
          </p:cNvPr>
          <p:cNvSpPr txBox="1"/>
          <p:nvPr/>
        </p:nvSpPr>
        <p:spPr>
          <a:xfrm>
            <a:off x="131361" y="4822725"/>
            <a:ext cx="773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difference in the gut microbiota of dogs with and without diarrhea?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07A93-2E4A-534B-DFF7-77106B639D0E}"/>
              </a:ext>
            </a:extLst>
          </p:cNvPr>
          <p:cNvSpPr txBox="1"/>
          <p:nvPr/>
        </p:nvSpPr>
        <p:spPr>
          <a:xfrm>
            <a:off x="7732282" y="4807336"/>
            <a:ext cx="668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Yes!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2AF974-AF2B-C187-B083-91D56C8E8F1A}"/>
              </a:ext>
            </a:extLst>
          </p:cNvPr>
          <p:cNvSpPr txBox="1"/>
          <p:nvPr/>
        </p:nvSpPr>
        <p:spPr>
          <a:xfrm>
            <a:off x="128068" y="5543928"/>
            <a:ext cx="563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Was I able to replicate the results of the Bai et al study?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68DAE-06BF-173E-86C3-C058C1A1D9CE}"/>
              </a:ext>
            </a:extLst>
          </p:cNvPr>
          <p:cNvSpPr txBox="1"/>
          <p:nvPr/>
        </p:nvSpPr>
        <p:spPr>
          <a:xfrm>
            <a:off x="5814272" y="5513150"/>
            <a:ext cx="194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Somewhat…</a:t>
            </a:r>
          </a:p>
        </p:txBody>
      </p:sp>
      <p:pic>
        <p:nvPicPr>
          <p:cNvPr id="13" name="Picture 12" descr="A dog sitting on the floor&#10;&#10;Description automatically generated">
            <a:extLst>
              <a:ext uri="{FF2B5EF4-FFF2-40B4-BE49-F238E27FC236}">
                <a16:creationId xmlns:a16="http://schemas.microsoft.com/office/drawing/2014/main" id="{63212B1B-68B3-26D1-DDF9-7C873A8C9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9029" y="0"/>
            <a:ext cx="2822971" cy="352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0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DD4AD-9CBA-B739-6465-79C4821F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CF38B-1EF9-FF39-1CFC-5206633FC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501254"/>
            <a:ext cx="12078268" cy="5500047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Bai, H., Liu, T., Wang, S., Shen, L., &amp; Wang, Z. (2023). Variations in gut microbiome and metabolites of dogs with acute diarrhea in Poodles and Labrador retrievers.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Archives of Microbiology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 </a:t>
            </a:r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205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(3). https://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doi.org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/10.1007/s00203-023-03439-6 </a:t>
            </a:r>
          </a:p>
          <a:p>
            <a:pPr algn="l"/>
            <a:r>
              <a:rPr lang="en-US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Moon CD, Young W, Maclean PH, Cookson AL,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Bermingham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EN. Metagenomic insights into the roles of Proteobacteria in the gastrointestinal microbiomes of healthy dogs and cats.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Microbiologyopen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 2018 Oct;7(5):e00677.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doi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: 10.1002/mbo3.677. </a:t>
            </a:r>
            <a:r>
              <a:rPr lang="en-US" b="0" i="0" u="none" strike="noStrike" dirty="0" err="1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Epub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 2018 Jun 17. PMID: 29911322; PMCID: PMC6182564.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1" u="none" strike="noStrike" dirty="0">
                <a:solidFill>
                  <a:srgbClr val="000000"/>
                </a:solidFill>
                <a:effectLst/>
              </a:rPr>
              <a:t>The power of Probiotics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Cornell University College of Veterinary Medicine. (2024, January 19). https://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www.vet.cornell.edu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/departments-centers-and-institutes/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riney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-canine-health-center/health-info/power-probiotics#:~:text=Probiotics%20are%20measured%20in%20colony,easily%20disguised%20in%20a%20treat.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177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016A5-209C-7674-0734-25C3A409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Connecting health and microbiota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ED11E-E725-69D7-0992-523C36683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1343818"/>
            <a:ext cx="10515600" cy="4351338"/>
          </a:xfrm>
        </p:spPr>
        <p:txBody>
          <a:bodyPr/>
          <a:lstStyle/>
          <a:p>
            <a:r>
              <a:rPr lang="en-US" dirty="0"/>
              <a:t>Understanding changes in the microbiome in association with disease onset can open the door for new therapeutics </a:t>
            </a:r>
          </a:p>
          <a:p>
            <a:r>
              <a:rPr lang="en-US" dirty="0"/>
              <a:t>Probiotics and targeted/personalized therapy </a:t>
            </a:r>
          </a:p>
          <a:p>
            <a:r>
              <a:rPr lang="en-US" dirty="0"/>
              <a:t>Bai et al. investigated the difference in gut microbiota and metabolome profiles of dogs with and without diarrhea </a:t>
            </a:r>
          </a:p>
        </p:txBody>
      </p:sp>
      <p:pic>
        <p:nvPicPr>
          <p:cNvPr id="7" name="Picture 6" descr="A close-up of a text&#10;&#10;Description automatically generated">
            <a:extLst>
              <a:ext uri="{FF2B5EF4-FFF2-40B4-BE49-F238E27FC236}">
                <a16:creationId xmlns:a16="http://schemas.microsoft.com/office/drawing/2014/main" id="{46585697-663C-611C-88D5-8C860826D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14" y="4224337"/>
            <a:ext cx="8891412" cy="2333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F8580-C0C8-6374-4F70-491D2E874B2F}"/>
              </a:ext>
            </a:extLst>
          </p:cNvPr>
          <p:cNvSpPr txBox="1"/>
          <p:nvPr/>
        </p:nvSpPr>
        <p:spPr>
          <a:xfrm>
            <a:off x="9939092" y="6531968"/>
            <a:ext cx="2017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Cornell University, 2024</a:t>
            </a:r>
          </a:p>
        </p:txBody>
      </p:sp>
    </p:spTree>
    <p:extLst>
      <p:ext uri="{BB962C8B-B14F-4D97-AF65-F5344CB8AC3E}">
        <p14:creationId xmlns:p14="http://schemas.microsoft.com/office/powerpoint/2010/main" val="3186323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4E77-0A4F-A79D-8AE4-486CF477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Investigative question(s)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F4E8A-DE8D-0263-6C2B-7D00C6179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22" y="1088646"/>
            <a:ext cx="10515600" cy="4351338"/>
          </a:xfrm>
        </p:spPr>
        <p:txBody>
          <a:bodyPr/>
          <a:lstStyle/>
          <a:p>
            <a:r>
              <a:rPr lang="en-US" dirty="0"/>
              <a:t>Are there significant differences in the gut microbiota of different breeds with  and without acute diarrhea?</a:t>
            </a:r>
          </a:p>
          <a:p>
            <a:r>
              <a:rPr lang="en-US" dirty="0"/>
              <a:t>Am I able to replicate the same results as Bai et al.?</a:t>
            </a:r>
          </a:p>
          <a:p>
            <a:r>
              <a:rPr lang="en-US" b="1" u="sng" dirty="0"/>
              <a:t>Hypothesis</a:t>
            </a:r>
            <a:r>
              <a:rPr lang="en-US" b="1" dirty="0"/>
              <a:t>:</a:t>
            </a:r>
            <a:r>
              <a:rPr lang="en-US" dirty="0"/>
              <a:t> Differences in gut microbiota between healthy and sick dogs exist and can be identified using 16S amplicon analysis.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A236567-E543-2194-B742-22C98CFA6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407" y="3661154"/>
            <a:ext cx="5322058" cy="31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2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331D-187D-592F-F937-5F1F612C2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Study Design</a:t>
            </a:r>
          </a:p>
        </p:txBody>
      </p:sp>
      <p:pic>
        <p:nvPicPr>
          <p:cNvPr id="4" name="Picture 4" descr="1000x954 Animated Poodle Clip Art Poodle Clipart | Puppy drawing, Poodle,  Dog drawing">
            <a:extLst>
              <a:ext uri="{FF2B5EF4-FFF2-40B4-BE49-F238E27FC236}">
                <a16:creationId xmlns:a16="http://schemas.microsoft.com/office/drawing/2014/main" id="{79CE2D90-7AA9-BEEF-F97F-5DB8AD10B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50" y="3725301"/>
            <a:ext cx="2470150" cy="235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153A9A5-7DE5-4D20-4FE8-7AFC9FE89880}"/>
              </a:ext>
            </a:extLst>
          </p:cNvPr>
          <p:cNvGrpSpPr/>
          <p:nvPr/>
        </p:nvGrpSpPr>
        <p:grpSpPr>
          <a:xfrm>
            <a:off x="8850301" y="2792428"/>
            <a:ext cx="2947030" cy="2010315"/>
            <a:chOff x="8850301" y="2792428"/>
            <a:chExt cx="2947030" cy="2010315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633312A-AD12-5205-7219-04F17034E948}"/>
                </a:ext>
              </a:extLst>
            </p:cNvPr>
            <p:cNvSpPr/>
            <p:nvPr/>
          </p:nvSpPr>
          <p:spPr>
            <a:xfrm>
              <a:off x="8850301" y="2792428"/>
              <a:ext cx="2947030" cy="201031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A31CF3-FBD2-4D0C-3268-0D1110AF51BE}"/>
                </a:ext>
              </a:extLst>
            </p:cNvPr>
            <p:cNvSpPr txBox="1"/>
            <p:nvPr/>
          </p:nvSpPr>
          <p:spPr>
            <a:xfrm>
              <a:off x="8898285" y="3021306"/>
              <a:ext cx="2890836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In total…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48 fecal samples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2 dog breeds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Healthy cohort of 24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Diarrhea cohort of  24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506824E-78A2-3CBD-7154-5AEEED44383C}"/>
              </a:ext>
            </a:extLst>
          </p:cNvPr>
          <p:cNvGrpSpPr/>
          <p:nvPr/>
        </p:nvGrpSpPr>
        <p:grpSpPr>
          <a:xfrm>
            <a:off x="506411" y="931200"/>
            <a:ext cx="8951914" cy="4912387"/>
            <a:chOff x="506411" y="1690686"/>
            <a:chExt cx="8575275" cy="4553518"/>
          </a:xfrm>
        </p:grpSpPr>
        <p:pic>
          <p:nvPicPr>
            <p:cNvPr id="2052" name="Picture 4" descr="1000x954 Animated Poodle Clip Art Poodle Clipart | Puppy drawing, Poodle,  Dog drawing">
              <a:extLst>
                <a:ext uri="{FF2B5EF4-FFF2-40B4-BE49-F238E27FC236}">
                  <a16:creationId xmlns:a16="http://schemas.microsoft.com/office/drawing/2014/main" id="{C17F918C-A2FA-1630-2FCD-2179C84520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11" y="1690686"/>
              <a:ext cx="2470150" cy="2356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Labrador Retriever Silhouette Stock ...">
              <a:extLst>
                <a:ext uri="{FF2B5EF4-FFF2-40B4-BE49-F238E27FC236}">
                  <a16:creationId xmlns:a16="http://schemas.microsoft.com/office/drawing/2014/main" id="{3DE013B2-3A2B-5056-6634-8DAD504C8D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25"/>
            <a:stretch/>
          </p:blipFill>
          <p:spPr bwMode="auto">
            <a:xfrm>
              <a:off x="5145086" y="1997748"/>
              <a:ext cx="2597151" cy="1742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Labrador Retriever Silhouette Stock ...">
              <a:extLst>
                <a:ext uri="{FF2B5EF4-FFF2-40B4-BE49-F238E27FC236}">
                  <a16:creationId xmlns:a16="http://schemas.microsoft.com/office/drawing/2014/main" id="{C2766FB9-B7DF-8768-C5A0-8F80E9714B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25"/>
            <a:stretch/>
          </p:blipFill>
          <p:spPr bwMode="auto">
            <a:xfrm>
              <a:off x="5145086" y="4501649"/>
              <a:ext cx="2597151" cy="17425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FBF50D2-4055-FDBF-8C3B-57F210443A05}"/>
                </a:ext>
              </a:extLst>
            </p:cNvPr>
            <p:cNvSpPr txBox="1"/>
            <p:nvPr/>
          </p:nvSpPr>
          <p:spPr>
            <a:xfrm>
              <a:off x="2566986" y="2662371"/>
              <a:ext cx="8191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dirty="0"/>
                <a:t>😊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4A0A26-DC8C-D091-4638-90BB20A420A3}"/>
                </a:ext>
              </a:extLst>
            </p:cNvPr>
            <p:cNvSpPr txBox="1"/>
            <p:nvPr/>
          </p:nvSpPr>
          <p:spPr>
            <a:xfrm>
              <a:off x="7332662" y="2797105"/>
              <a:ext cx="8191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dirty="0"/>
                <a:t>😊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0671C3-6C56-D83D-8D53-532FAF54CE09}"/>
                </a:ext>
              </a:extLst>
            </p:cNvPr>
            <p:cNvSpPr txBox="1"/>
            <p:nvPr/>
          </p:nvSpPr>
          <p:spPr>
            <a:xfrm>
              <a:off x="2544761" y="5083538"/>
              <a:ext cx="8636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dirty="0"/>
                <a:t>🤢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C1FA3-88B7-DF79-69AF-3B2B0015713D}"/>
                </a:ext>
              </a:extLst>
            </p:cNvPr>
            <p:cNvSpPr txBox="1"/>
            <p:nvPr/>
          </p:nvSpPr>
          <p:spPr>
            <a:xfrm>
              <a:off x="7389810" y="5242073"/>
              <a:ext cx="8636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5400" dirty="0"/>
                <a:t>🤢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33358C-23E5-D42C-2F0F-DFFFD9A3F2D2}"/>
                </a:ext>
              </a:extLst>
            </p:cNvPr>
            <p:cNvSpPr txBox="1"/>
            <p:nvPr/>
          </p:nvSpPr>
          <p:spPr>
            <a:xfrm>
              <a:off x="3328986" y="2684900"/>
              <a:ext cx="8143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x12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6FEB795-DDB5-A699-19DB-3F417206F0FB}"/>
                </a:ext>
              </a:extLst>
            </p:cNvPr>
            <p:cNvSpPr txBox="1"/>
            <p:nvPr/>
          </p:nvSpPr>
          <p:spPr>
            <a:xfrm>
              <a:off x="3462337" y="5142093"/>
              <a:ext cx="8143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x12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C3553E-DC15-00F2-145A-6D27A0D54C6D}"/>
                </a:ext>
              </a:extLst>
            </p:cNvPr>
            <p:cNvSpPr txBox="1"/>
            <p:nvPr/>
          </p:nvSpPr>
          <p:spPr>
            <a:xfrm>
              <a:off x="8151812" y="2902516"/>
              <a:ext cx="9298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x12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AD7953-FE54-99F5-3F4A-28B14F7B7C8E}"/>
                </a:ext>
              </a:extLst>
            </p:cNvPr>
            <p:cNvSpPr txBox="1"/>
            <p:nvPr/>
          </p:nvSpPr>
          <p:spPr>
            <a:xfrm>
              <a:off x="8279012" y="5372925"/>
              <a:ext cx="66317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x12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589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9454-161E-AF71-9007-0E32AAF09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281" y="-1637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Alpha diversity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4CF1B79-5D94-39B9-D951-6B8E5C96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8" y="855702"/>
            <a:ext cx="8403218" cy="600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C3579-6B68-F3D9-7F40-614008D7A0F5}"/>
              </a:ext>
            </a:extLst>
          </p:cNvPr>
          <p:cNvSpPr txBox="1"/>
          <p:nvPr/>
        </p:nvSpPr>
        <p:spPr>
          <a:xfrm>
            <a:off x="8303135" y="1978569"/>
            <a:ext cx="39714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Labradors with diarrhea (green) have the highest range of richness </a:t>
            </a:r>
          </a:p>
          <a:p>
            <a:pPr marL="285750" indent="-285750">
              <a:buFontTx/>
              <a:buChar char="-"/>
            </a:pPr>
            <a:r>
              <a:rPr lang="en-US" dirty="0"/>
              <a:t>Less of an obvious difference between the number of common and dominant taxa between to two breeds and health conditions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94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B2B3C-3BBB-E1E1-DEF3-74DC6BC25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136525"/>
            <a:ext cx="10515600" cy="1325563"/>
          </a:xfrm>
        </p:spPr>
        <p:txBody>
          <a:bodyPr/>
          <a:lstStyle/>
          <a:p>
            <a:r>
              <a:rPr lang="en-US" dirty="0"/>
              <a:t>Bai et al. alpha diversity</a:t>
            </a:r>
          </a:p>
        </p:txBody>
      </p:sp>
      <p:pic>
        <p:nvPicPr>
          <p:cNvPr id="5" name="Content Placeholder 4" descr="A diagram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99F088A2-2CA7-4DC8-4052-31690236A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172" y="1970727"/>
            <a:ext cx="12045656" cy="291654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EA18D7-23C4-CFC5-EEC7-E1635B6A26D2}"/>
              </a:ext>
            </a:extLst>
          </p:cNvPr>
          <p:cNvSpPr txBox="1"/>
          <p:nvPr/>
        </p:nvSpPr>
        <p:spPr>
          <a:xfrm>
            <a:off x="209550" y="5395911"/>
            <a:ext cx="10772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Significant difference in observed OTUs between PH PD and LH, but not for any other diversity metric that was calculated</a:t>
            </a:r>
          </a:p>
        </p:txBody>
      </p:sp>
    </p:spTree>
    <p:extLst>
      <p:ext uri="{BB962C8B-B14F-4D97-AF65-F5344CB8AC3E}">
        <p14:creationId xmlns:p14="http://schemas.microsoft.com/office/powerpoint/2010/main" val="7786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002B745-52B4-0E66-6810-92CFAAF17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3192962"/>
            <a:ext cx="10915651" cy="36008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4C37CB-7CC6-BD0C-D538-4544FE7E4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" y="117748"/>
            <a:ext cx="4305300" cy="30752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7BAECE-59D0-7E65-5BDD-8A66960C9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350" y="117748"/>
            <a:ext cx="4305300" cy="3075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00956D-2CB5-32B5-3F38-F53D78FE2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568" y="117747"/>
            <a:ext cx="4305302" cy="30752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58FBDC-E46C-8BB3-D4C9-40EC07528057}"/>
              </a:ext>
            </a:extLst>
          </p:cNvPr>
          <p:cNvSpPr txBox="1"/>
          <p:nvPr/>
        </p:nvSpPr>
        <p:spPr>
          <a:xfrm>
            <a:off x="3115562" y="286604"/>
            <a:ext cx="82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P=0.007</a:t>
            </a:r>
          </a:p>
          <a:p>
            <a:r>
              <a:rPr lang="en-US" sz="1200" dirty="0"/>
              <a:t>R2 = 0.10</a:t>
            </a:r>
          </a:p>
          <a:p>
            <a:r>
              <a:rPr lang="en-US" sz="1200" dirty="0"/>
              <a:t>F = 1.98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8A2B2-C3BF-BAB6-A0DA-0CC0A70317A4}"/>
              </a:ext>
            </a:extLst>
          </p:cNvPr>
          <p:cNvSpPr txBox="1"/>
          <p:nvPr/>
        </p:nvSpPr>
        <p:spPr>
          <a:xfrm>
            <a:off x="6867665" y="241281"/>
            <a:ext cx="82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P=0.046</a:t>
            </a:r>
          </a:p>
          <a:p>
            <a:r>
              <a:rPr lang="en-US" sz="1200" dirty="0"/>
              <a:t>R2 = 0.98</a:t>
            </a:r>
          </a:p>
          <a:p>
            <a:r>
              <a:rPr lang="en-US" sz="1200" dirty="0"/>
              <a:t>F = 1.63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20C11C-9126-EE8A-FDFB-EEA470FD4A8E}"/>
              </a:ext>
            </a:extLst>
          </p:cNvPr>
          <p:cNvSpPr txBox="1"/>
          <p:nvPr/>
        </p:nvSpPr>
        <p:spPr>
          <a:xfrm>
            <a:off x="10425998" y="268576"/>
            <a:ext cx="82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P=0.10</a:t>
            </a:r>
          </a:p>
          <a:p>
            <a:r>
              <a:rPr lang="en-US" sz="1200" dirty="0"/>
              <a:t>R2 = 0.06</a:t>
            </a:r>
          </a:p>
          <a:p>
            <a:r>
              <a:rPr lang="en-US" sz="1200" dirty="0"/>
              <a:t>F = 1.41</a:t>
            </a:r>
          </a:p>
        </p:txBody>
      </p:sp>
    </p:spTree>
    <p:extLst>
      <p:ext uri="{BB962C8B-B14F-4D97-AF65-F5344CB8AC3E}">
        <p14:creationId xmlns:p14="http://schemas.microsoft.com/office/powerpoint/2010/main" val="1374845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0BA0-DBFD-2150-E90A-739424A0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" y="18255"/>
            <a:ext cx="10515600" cy="1325563"/>
          </a:xfrm>
        </p:spPr>
        <p:txBody>
          <a:bodyPr/>
          <a:lstStyle/>
          <a:p>
            <a:r>
              <a:rPr lang="en-US" dirty="0"/>
              <a:t>Summary of beta diversity statistics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C19A1-DF04-CFDC-96FE-6DB38BA8C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245" y="1343818"/>
            <a:ext cx="10712355" cy="4486275"/>
          </a:xfrm>
        </p:spPr>
        <p:txBody>
          <a:bodyPr>
            <a:normAutofit/>
          </a:bodyPr>
          <a:lstStyle/>
          <a:p>
            <a:r>
              <a:rPr lang="en-US" sz="2400" dirty="0"/>
              <a:t>Specifically, both my analysis and the Bai et. al. 2023 found that </a:t>
            </a:r>
            <a:r>
              <a:rPr lang="en-US" sz="2400" b="1" dirty="0"/>
              <a:t>microbial diversity differed significantly between Poodles and Labradors in the healthy cohort.</a:t>
            </a:r>
          </a:p>
          <a:p>
            <a:r>
              <a:rPr lang="en-US" sz="2400" dirty="0"/>
              <a:t> However, Bai et al found significant differences in microbial communities in dogs with acute diarrhea and healthy dogs for both the Labrador and Poodle cohorts. In my analysis</a:t>
            </a:r>
            <a:r>
              <a:rPr lang="en-US" sz="2400" b="1" dirty="0"/>
              <a:t>, I did not find this same significant difference</a:t>
            </a:r>
            <a:r>
              <a:rPr lang="en-US" sz="2400" dirty="0"/>
              <a:t>. </a:t>
            </a:r>
          </a:p>
          <a:p>
            <a:r>
              <a:rPr lang="en-US" sz="2400" dirty="0"/>
              <a:t>Bai et al only used Bray-Curtis </a:t>
            </a:r>
            <a:r>
              <a:rPr lang="en-US" sz="2400" dirty="0" err="1"/>
              <a:t>PCoA</a:t>
            </a:r>
            <a:r>
              <a:rPr lang="en-US" sz="2400" dirty="0"/>
              <a:t> for beta diversity evaluation and Wilcoxon rank sum test for statistical testing. </a:t>
            </a:r>
            <a:r>
              <a:rPr lang="en-US" sz="2400" b="1" dirty="0"/>
              <a:t>This could explain why we have different results. </a:t>
            </a:r>
          </a:p>
        </p:txBody>
      </p:sp>
    </p:spTree>
    <p:extLst>
      <p:ext uri="{BB962C8B-B14F-4D97-AF65-F5344CB8AC3E}">
        <p14:creationId xmlns:p14="http://schemas.microsoft.com/office/powerpoint/2010/main" val="216315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31EE-6930-8C74-D3F0-FF11084A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91848"/>
            <a:ext cx="10515600" cy="1325563"/>
          </a:xfrm>
        </p:spPr>
        <p:txBody>
          <a:bodyPr/>
          <a:lstStyle/>
          <a:p>
            <a:r>
              <a:rPr lang="en-US" dirty="0"/>
              <a:t>Comparing taxa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8BAEE-0641-6306-2309-569CFDEB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411"/>
            <a:ext cx="6832283" cy="4880202"/>
          </a:xfrm>
          <a:prstGeom prst="rect">
            <a:avLst/>
          </a:prstGeom>
        </p:spPr>
      </p:pic>
      <p:pic>
        <p:nvPicPr>
          <p:cNvPr id="8" name="Picture 7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6D030C3-F181-02C8-F0F1-B496828BD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283" y="1057313"/>
            <a:ext cx="5367338" cy="5240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9A8FB1-43CC-4DBE-B44E-F1EA89074973}"/>
              </a:ext>
            </a:extLst>
          </p:cNvPr>
          <p:cNvSpPr txBox="1"/>
          <p:nvPr/>
        </p:nvSpPr>
        <p:spPr>
          <a:xfrm>
            <a:off x="0" y="6550223"/>
            <a:ext cx="1516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Moon et al., 2018</a:t>
            </a:r>
          </a:p>
        </p:txBody>
      </p:sp>
    </p:spTree>
    <p:extLst>
      <p:ext uri="{BB962C8B-B14F-4D97-AF65-F5344CB8AC3E}">
        <p14:creationId xmlns:p14="http://schemas.microsoft.com/office/powerpoint/2010/main" val="72214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</TotalTime>
  <Words>947</Words>
  <Application>Microsoft Macintosh PowerPoint</Application>
  <PresentationFormat>Widescreen</PresentationFormat>
  <Paragraphs>83</Paragraphs>
  <Slides>12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Roboto</vt:lpstr>
      <vt:lpstr>Office Theme</vt:lpstr>
      <vt:lpstr>Investigating the Gut Microbiota of Sick and Healthy dogs </vt:lpstr>
      <vt:lpstr>Connecting health and microbiota</vt:lpstr>
      <vt:lpstr>Investigative question(s) </vt:lpstr>
      <vt:lpstr>Study Design</vt:lpstr>
      <vt:lpstr>Alpha diversity</vt:lpstr>
      <vt:lpstr>Bai et al. alpha diversity</vt:lpstr>
      <vt:lpstr>PowerPoint Presentation</vt:lpstr>
      <vt:lpstr>Summary of beta diversity statistics </vt:lpstr>
      <vt:lpstr>Comparing taxa</vt:lpstr>
      <vt:lpstr>Examining Proteobacteria and Bacteroidota</vt:lpstr>
      <vt:lpstr>Summary/Conclusions 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Amplicon Sequencing Project</dc:title>
  <dc:creator>Maya Craig</dc:creator>
  <cp:lastModifiedBy>Maya Craig</cp:lastModifiedBy>
  <cp:revision>12</cp:revision>
  <dcterms:created xsi:type="dcterms:W3CDTF">2024-04-30T17:39:15Z</dcterms:created>
  <dcterms:modified xsi:type="dcterms:W3CDTF">2024-05-01T14:37:56Z</dcterms:modified>
</cp:coreProperties>
</file>